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6" r:id="rId1"/>
    <p:sldMasterId id="2147483706" r:id="rId2"/>
    <p:sldMasterId id="2147483712" r:id="rId3"/>
    <p:sldMasterId id="2147483724" r:id="rId4"/>
    <p:sldMasterId id="2147483776" r:id="rId5"/>
  </p:sldMasterIdLst>
  <p:notesMasterIdLst>
    <p:notesMasterId r:id="rId17"/>
  </p:notesMasterIdLst>
  <p:handoutMasterIdLst>
    <p:handoutMasterId r:id="rId18"/>
  </p:handoutMasterIdLst>
  <p:sldIdLst>
    <p:sldId id="446" r:id="rId6"/>
    <p:sldId id="447" r:id="rId7"/>
    <p:sldId id="453" r:id="rId8"/>
    <p:sldId id="455" r:id="rId9"/>
    <p:sldId id="454" r:id="rId10"/>
    <p:sldId id="456" r:id="rId11"/>
    <p:sldId id="459" r:id="rId12"/>
    <p:sldId id="461" r:id="rId13"/>
    <p:sldId id="460" r:id="rId14"/>
    <p:sldId id="458" r:id="rId15"/>
    <p:sldId id="45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19"/>
    <p:restoredTop sz="94611"/>
  </p:normalViewPr>
  <p:slideViewPr>
    <p:cSldViewPr snapToGrid="0">
      <p:cViewPr varScale="1">
        <p:scale>
          <a:sx n="148" d="100"/>
          <a:sy n="148" d="100"/>
        </p:scale>
        <p:origin x="216" y="1248"/>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slide" Target="slides/slide10.xml"/><Relationship Id="rId23" Type="http://schemas.microsoft.com/office/2018/10/relationships/authors" Target="authors.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5/3/22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5/3/22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2744080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3</a:t>
            </a:fld>
            <a:endParaRPr lang="en-US" dirty="0"/>
          </a:p>
        </p:txBody>
      </p:sp>
    </p:spTree>
    <p:extLst>
      <p:ext uri="{BB962C8B-B14F-4D97-AF65-F5344CB8AC3E}">
        <p14:creationId xmlns:p14="http://schemas.microsoft.com/office/powerpoint/2010/main" val="1991099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8F310904-DE8F-4B8E-99C6-5AFA03672FFA}" type="datetimeFigureOut">
              <a:rPr lang="en-US" smtClean="0"/>
              <a:t>5/3/22</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8852833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310904-DE8F-4B8E-99C6-5AFA03672FFA}" type="datetimeFigureOut">
              <a:rPr lang="en-US" smtClean="0"/>
              <a:t>5/3/22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35498492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04672" y="320040"/>
            <a:ext cx="3657600" cy="320040"/>
          </a:xfrm>
        </p:spPr>
        <p:txBody>
          <a:bodyPr/>
          <a:lstStyle/>
          <a:p>
            <a:fld id="{8F310904-DE8F-4B8E-99C6-5AFA03672FFA}" type="datetimeFigureOut">
              <a:rPr lang="en-US" smtClean="0"/>
              <a:t>5/3/22</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72951960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04672" y="320040"/>
            <a:ext cx="3657600" cy="320040"/>
          </a:xfrm>
        </p:spPr>
        <p:txBody>
          <a:bodyPr/>
          <a:lstStyle/>
          <a:p>
            <a:fld id="{8F310904-DE8F-4B8E-99C6-5AFA03672FFA}" type="datetimeFigureOut">
              <a:rPr lang="en-US" smtClean="0"/>
              <a:t>5/3/22</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endParaRPr lang="en-US" dirty="0"/>
          </a:p>
        </p:txBody>
      </p:sp>
      <p:sp>
        <p:nvSpPr>
          <p:cNvPr id="7" name="Slide Number Placeholder 6"/>
          <p:cNvSpPr>
            <a:spLocks noGrp="1"/>
          </p:cNvSpPr>
          <p:nvPr>
            <p:ph type="sldNum" sz="quarter" idx="12"/>
          </p:nvPr>
        </p:nvSpPr>
        <p:spPr>
          <a:xfrm>
            <a:off x="10469880" y="320040"/>
            <a:ext cx="914400" cy="320040"/>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30923804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25305" y="1488985"/>
            <a:ext cx="6264350" cy="16968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18447" y="4351687"/>
            <a:ext cx="6265588" cy="17040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04672" y="320040"/>
            <a:ext cx="3657600" cy="320040"/>
          </a:xfrm>
        </p:spPr>
        <p:txBody>
          <a:bodyPr/>
          <a:lstStyle/>
          <a:p>
            <a:fld id="{8F310904-DE8F-4B8E-99C6-5AFA03672FFA}" type="datetimeFigureOut">
              <a:rPr lang="en-US" smtClean="0"/>
              <a:t>5/3/22</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endParaRPr lang="en-US" dirty="0"/>
          </a:p>
        </p:txBody>
      </p:sp>
      <p:sp>
        <p:nvSpPr>
          <p:cNvPr id="9" name="Slide Number Placeholder 8"/>
          <p:cNvSpPr>
            <a:spLocks noGrp="1"/>
          </p:cNvSpPr>
          <p:nvPr>
            <p:ph type="sldNum" sz="quarter" idx="12"/>
          </p:nvPr>
        </p:nvSpPr>
        <p:spPr>
          <a:xfrm>
            <a:off x="10469880" y="320040"/>
            <a:ext cx="914400" cy="320040"/>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0174817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F310904-DE8F-4B8E-99C6-5AFA03672FFA}" type="datetimeFigureOut">
              <a:rPr lang="en-US" smtClean="0"/>
              <a:t>5/3/22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8911084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8F310904-DE8F-4B8E-99C6-5AFA03672FFA}" type="datetimeFigureOut">
              <a:rPr lang="en-US" smtClean="0"/>
              <a:t>5/3/22</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endParaRPr lang="en-US" dirty="0"/>
          </a:p>
        </p:txBody>
      </p:sp>
      <p:sp>
        <p:nvSpPr>
          <p:cNvPr id="4" name="Slide Number Placeholder 3"/>
          <p:cNvSpPr>
            <a:spLocks noGrp="1"/>
          </p:cNvSpPr>
          <p:nvPr>
            <p:ph type="sldNum" sz="quarter" idx="12"/>
          </p:nvPr>
        </p:nvSpPr>
        <p:spPr>
          <a:xfrm>
            <a:off x="10469880" y="320040"/>
            <a:ext cx="914400" cy="320040"/>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5297381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F310904-DE8F-4B8E-99C6-5AFA03672FFA}" type="datetimeFigureOut">
              <a:rPr lang="en-US" smtClean="0"/>
              <a:t>5/3/22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123200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04672" y="320040"/>
            <a:ext cx="3657600" cy="320040"/>
          </a:xfrm>
        </p:spPr>
        <p:txBody>
          <a:bodyPr/>
          <a:lstStyle/>
          <a:p>
            <a:fld id="{8F310904-DE8F-4B8E-99C6-5AFA03672FFA}" type="datetimeFigureOut">
              <a:rPr lang="en-US" smtClean="0"/>
              <a:t>5/3/22</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endParaRPr lang="en-US" dirty="0"/>
          </a:p>
        </p:txBody>
      </p:sp>
      <p:sp>
        <p:nvSpPr>
          <p:cNvPr id="7" name="Slide Number Placeholder 6"/>
          <p:cNvSpPr>
            <a:spLocks noGrp="1"/>
          </p:cNvSpPr>
          <p:nvPr>
            <p:ph type="sldNum" sz="quarter" idx="12"/>
          </p:nvPr>
        </p:nvSpPr>
        <p:spPr>
          <a:xfrm>
            <a:off x="5828377" y="320040"/>
            <a:ext cx="914400" cy="320040"/>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28103170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310904-DE8F-4B8E-99C6-5AFA03672FFA}" type="datetimeFigureOut">
              <a:rPr lang="en-US" smtClean="0"/>
              <a:t>5/3/22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1963854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04672" y="320040"/>
            <a:ext cx="3657600" cy="320040"/>
          </a:xfrm>
        </p:spPr>
        <p:txBody>
          <a:bodyPr/>
          <a:lstStyle/>
          <a:p>
            <a:fld id="{8F310904-DE8F-4B8E-99C6-5AFA03672FFA}" type="datetimeFigureOut">
              <a:rPr lang="en-US" smtClean="0"/>
              <a:t>5/3/22</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endParaRPr lang="en-US" dirty="0"/>
          </a:p>
        </p:txBody>
      </p:sp>
      <p:sp>
        <p:nvSpPr>
          <p:cNvPr id="6" name="Slide Number Placeholder 5"/>
          <p:cNvSpPr>
            <a:spLocks noGrp="1"/>
          </p:cNvSpPr>
          <p:nvPr>
            <p:ph type="sldNum" sz="quarter" idx="12"/>
          </p:nvPr>
        </p:nvSpPr>
        <p:spPr>
          <a:xfrm>
            <a:off x="10469880" y="320040"/>
            <a:ext cx="914400" cy="320040"/>
          </a:xfrm>
        </p:spPr>
        <p:txBody>
          <a:bodyPr/>
          <a:lstStyle/>
          <a:p>
            <a:fld id="{FC5FADE3-B84E-4AF7-91CC-AB47E1A43619}" type="slidenum">
              <a:rPr lang="en-US" smtClean="0"/>
              <a:t>‹#›</a:t>
            </a:fld>
            <a:endParaRPr lang="en-US" dirty="0"/>
          </a:p>
        </p:txBody>
      </p:sp>
    </p:spTree>
    <p:extLst>
      <p:ext uri="{BB962C8B-B14F-4D97-AF65-F5344CB8AC3E}">
        <p14:creationId xmlns:p14="http://schemas.microsoft.com/office/powerpoint/2010/main" val="38958445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0874126"/>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3878836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dirty="0"/>
              <a:t>Click to edit Master title style</a:t>
            </a:r>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5/3/22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5/3/22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5/3/22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5/3/22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8F310904-DE8F-4B8E-99C6-5AFA03672FFA}" type="datetimeFigureOut">
              <a:rPr lang="en-US" smtClean="0"/>
              <a:t>5/3/22</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3270572648"/>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3.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303275" y="625602"/>
            <a:ext cx="3619501" cy="877824"/>
          </a:xfrm>
        </p:spPr>
        <p:txBody>
          <a:bodyPr anchor="t" anchorCtr="0">
            <a:normAutofit fontScale="90000"/>
          </a:bodyPr>
          <a:lstStyle/>
          <a:p>
            <a:r>
              <a:rPr lang="en-US" dirty="0"/>
              <a:t>TRIPADVISOR SCORE PREDICTION</a:t>
            </a:r>
          </a:p>
        </p:txBody>
      </p:sp>
      <p:sp>
        <p:nvSpPr>
          <p:cNvPr id="2" name="Text Placeholder 1">
            <a:extLst>
              <a:ext uri="{FF2B5EF4-FFF2-40B4-BE49-F238E27FC236}">
                <a16:creationId xmlns:a16="http://schemas.microsoft.com/office/drawing/2014/main" id="{4AB0847E-DA6F-73EC-C498-ACBDB8E74CBD}"/>
              </a:ext>
            </a:extLst>
          </p:cNvPr>
          <p:cNvSpPr>
            <a:spLocks noGrp="1"/>
          </p:cNvSpPr>
          <p:nvPr>
            <p:ph type="body" sz="quarter" idx="14"/>
          </p:nvPr>
        </p:nvSpPr>
        <p:spPr>
          <a:xfrm>
            <a:off x="303275" y="2405242"/>
            <a:ext cx="3465576" cy="3255264"/>
          </a:xfrm>
        </p:spPr>
        <p:txBody>
          <a:bodyPr/>
          <a:lstStyle/>
          <a:p>
            <a:r>
              <a:rPr lang="en-US" dirty="0"/>
              <a:t>CS 677 Final Project –</a:t>
            </a:r>
          </a:p>
          <a:p>
            <a:r>
              <a:rPr lang="en-US" dirty="0"/>
              <a:t>By Rayhan Aurelio</a:t>
            </a:r>
          </a:p>
        </p:txBody>
      </p:sp>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5"/>
          </p:nvPr>
        </p:nvPicPr>
        <p:blipFill rotWithShape="1">
          <a:blip r:embed="rId3"/>
          <a:srcRect l="19312" r="19312"/>
          <a:stretch/>
        </p:blipFill>
        <p:spPr/>
      </p:pic>
      <p:pic>
        <p:nvPicPr>
          <p:cNvPr id="3" name="Picture 2">
            <a:extLst>
              <a:ext uri="{FF2B5EF4-FFF2-40B4-BE49-F238E27FC236}">
                <a16:creationId xmlns:a16="http://schemas.microsoft.com/office/drawing/2014/main" id="{2E9EDBA5-46DD-594E-33B9-BDC87CBBE13D}"/>
              </a:ext>
            </a:extLst>
          </p:cNvPr>
          <p:cNvPicPr>
            <a:picLocks noChangeAspect="1"/>
          </p:cNvPicPr>
          <p:nvPr/>
        </p:nvPicPr>
        <p:blipFill>
          <a:blip r:embed="rId4"/>
          <a:stretch>
            <a:fillRect/>
          </a:stretch>
        </p:blipFill>
        <p:spPr>
          <a:xfrm>
            <a:off x="10123713" y="5115560"/>
            <a:ext cx="1422400" cy="1422400"/>
          </a:xfrm>
          <a:prstGeom prst="rect">
            <a:avLst/>
          </a:prstGeom>
        </p:spPr>
      </p:pic>
      <p:pic>
        <p:nvPicPr>
          <p:cNvPr id="6" name="Picture 5">
            <a:extLst>
              <a:ext uri="{FF2B5EF4-FFF2-40B4-BE49-F238E27FC236}">
                <a16:creationId xmlns:a16="http://schemas.microsoft.com/office/drawing/2014/main" id="{1887F262-E08F-0BDF-9E45-C1D4F6D0F0A2}"/>
              </a:ext>
            </a:extLst>
          </p:cNvPr>
          <p:cNvPicPr>
            <a:picLocks noChangeAspect="1"/>
          </p:cNvPicPr>
          <p:nvPr/>
        </p:nvPicPr>
        <p:blipFill>
          <a:blip r:embed="rId5"/>
          <a:stretch>
            <a:fillRect/>
          </a:stretch>
        </p:blipFill>
        <p:spPr>
          <a:xfrm>
            <a:off x="259444" y="5585460"/>
            <a:ext cx="2120900" cy="952500"/>
          </a:xfrm>
          <a:prstGeom prst="rect">
            <a:avLst/>
          </a:prstGeom>
        </p:spPr>
      </p:pic>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50154-4F5E-65F1-8309-BE9CF3DD3B5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8F64BB1D-6EF2-AAFA-8BB3-B762B17E6C42}"/>
              </a:ext>
            </a:extLst>
          </p:cNvPr>
          <p:cNvSpPr>
            <a:spLocks noGrp="1"/>
          </p:cNvSpPr>
          <p:nvPr>
            <p:ph idx="1"/>
          </p:nvPr>
        </p:nvSpPr>
        <p:spPr/>
        <p:txBody>
          <a:bodyPr/>
          <a:lstStyle/>
          <a:p>
            <a:r>
              <a:rPr lang="en-US" dirty="0"/>
              <a:t>For a hotel to have a good rating on TripAdvisor, it must focus more on attracting experienced hotel critics rather than improve on its amenities. </a:t>
            </a:r>
          </a:p>
          <a:p>
            <a:r>
              <a:rPr lang="en-US" dirty="0"/>
              <a:t>They should also be aware that guests who are staying for business tend to leave better reviews.</a:t>
            </a:r>
          </a:p>
          <a:p>
            <a:r>
              <a:rPr lang="en-US" dirty="0"/>
              <a:t>The amenities that generate the better ratings are pool, tennis court, and free internet.</a:t>
            </a:r>
          </a:p>
          <a:p>
            <a:r>
              <a:rPr lang="en-US" dirty="0"/>
              <a:t>And that a bigger hotel does not necessarily generate better reviews.</a:t>
            </a:r>
          </a:p>
        </p:txBody>
      </p:sp>
    </p:spTree>
    <p:extLst>
      <p:ext uri="{BB962C8B-B14F-4D97-AF65-F5344CB8AC3E}">
        <p14:creationId xmlns:p14="http://schemas.microsoft.com/office/powerpoint/2010/main" val="280581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1C78C-1BFD-9599-5ADB-532765BE777A}"/>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5965172E-C45A-6C44-3BCA-5B24E8E04D52}"/>
              </a:ext>
            </a:extLst>
          </p:cNvPr>
          <p:cNvSpPr>
            <a:spLocks noGrp="1"/>
          </p:cNvSpPr>
          <p:nvPr>
            <p:ph idx="1"/>
          </p:nvPr>
        </p:nvSpPr>
        <p:spPr/>
        <p:txBody>
          <a:bodyPr/>
          <a:lstStyle/>
          <a:p>
            <a:pPr marL="342900" indent="-342900">
              <a:buFont typeface="+mj-lt"/>
              <a:buAutoNum type="arabicPeriod"/>
            </a:pPr>
            <a:r>
              <a:rPr lang="en-US" dirty="0"/>
              <a:t>https://</a:t>
            </a:r>
            <a:r>
              <a:rPr lang="en-US" dirty="0" err="1"/>
              <a:t>archive.ics.uci.edu</a:t>
            </a:r>
            <a:r>
              <a:rPr lang="en-US" dirty="0"/>
              <a:t>/ml/datasets/</a:t>
            </a:r>
            <a:r>
              <a:rPr lang="en-US" dirty="0" err="1"/>
              <a:t>Las+Vegas+Strip</a:t>
            </a:r>
            <a:r>
              <a:rPr lang="en-US" dirty="0"/>
              <a:t>#</a:t>
            </a:r>
          </a:p>
        </p:txBody>
      </p:sp>
    </p:spTree>
    <p:extLst>
      <p:ext uri="{BB962C8B-B14F-4D97-AF65-F5344CB8AC3E}">
        <p14:creationId xmlns:p14="http://schemas.microsoft.com/office/powerpoint/2010/main" val="2389042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558AC9DE-A493-9DEE-5E4F-6857A1DA2EC3}"/>
              </a:ext>
            </a:extLst>
          </p:cNvPr>
          <p:cNvPicPr>
            <a:picLocks noGrp="1" noChangeAspect="1"/>
          </p:cNvPicPr>
          <p:nvPr>
            <p:ph type="pic" sz="quarter" idx="13"/>
          </p:nvPr>
        </p:nvPicPr>
        <p:blipFill>
          <a:blip r:embed="rId3"/>
          <a:srcRect t="7771" b="7771"/>
          <a:stretch>
            <a:fillRect/>
          </a:stretch>
        </p:blipFill>
        <p:spPr>
          <a:xfrm flipV="1">
            <a:off x="1669701" y="6857998"/>
            <a:ext cx="81278" cy="45719"/>
          </a:xfrm>
        </p:spPr>
      </p:pic>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p:txBody>
          <a:bodyPr/>
          <a:lstStyle/>
          <a:p>
            <a:r>
              <a:rPr lang="en-US" dirty="0"/>
              <a:t>VERY PERI</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p:txBody>
          <a:bodyPr/>
          <a:lstStyle/>
          <a:p>
            <a:r>
              <a:rPr lang="en-US" dirty="0"/>
              <a:t>Introducing the Pantone Color of the Year 2022. PANTONE 17-3938 Very Peri is a dynamic hue that blends the faithfulness and constancy of blue with the energy and excitement of red. </a:t>
            </a:r>
          </a:p>
          <a:p>
            <a:r>
              <a:rPr lang="en-US" dirty="0"/>
              <a:t> </a:t>
            </a:r>
          </a:p>
          <a:p>
            <a:r>
              <a:rPr lang="en-US" dirty="0"/>
              <a:t>The four color palettes in this template feature Very Peri to help you express your ideas and convey the right mood. Read on to learn how to use these colors in any presentation.</a:t>
            </a:r>
          </a:p>
        </p:txBody>
      </p:sp>
      <p:sp>
        <p:nvSpPr>
          <p:cNvPr id="13" name="TextBox 12">
            <a:extLst>
              <a:ext uri="{FF2B5EF4-FFF2-40B4-BE49-F238E27FC236}">
                <a16:creationId xmlns:a16="http://schemas.microsoft.com/office/drawing/2014/main" id="{C952343A-BA16-B727-2722-568FE3B8B081}"/>
              </a:ext>
            </a:extLst>
          </p:cNvPr>
          <p:cNvSpPr txBox="1"/>
          <p:nvPr/>
        </p:nvSpPr>
        <p:spPr>
          <a:xfrm>
            <a:off x="285958" y="243171"/>
            <a:ext cx="5486400" cy="646331"/>
          </a:xfrm>
          <a:prstGeom prst="rect">
            <a:avLst/>
          </a:prstGeom>
          <a:noFill/>
        </p:spPr>
        <p:txBody>
          <a:bodyPr wrap="square" rtlCol="0">
            <a:spAutoFit/>
          </a:bodyPr>
          <a:lstStyle/>
          <a:p>
            <a:r>
              <a:rPr lang="en-US" sz="3600" dirty="0">
                <a:highlight>
                  <a:srgbClr val="C0C0C0"/>
                </a:highlight>
              </a:rPr>
              <a:t>BACKGROUND</a:t>
            </a:r>
          </a:p>
        </p:txBody>
      </p:sp>
      <p:sp>
        <p:nvSpPr>
          <p:cNvPr id="14" name="TextBox 13">
            <a:extLst>
              <a:ext uri="{FF2B5EF4-FFF2-40B4-BE49-F238E27FC236}">
                <a16:creationId xmlns:a16="http://schemas.microsoft.com/office/drawing/2014/main" id="{712A7465-8B03-B574-FA2D-E74F620235D6}"/>
              </a:ext>
            </a:extLst>
          </p:cNvPr>
          <p:cNvSpPr txBox="1"/>
          <p:nvPr/>
        </p:nvSpPr>
        <p:spPr>
          <a:xfrm>
            <a:off x="183817" y="2828835"/>
            <a:ext cx="11177081" cy="1200329"/>
          </a:xfrm>
          <a:prstGeom prst="rect">
            <a:avLst/>
          </a:prstGeom>
          <a:noFill/>
        </p:spPr>
        <p:txBody>
          <a:bodyPr wrap="square" rtlCol="0">
            <a:spAutoFit/>
          </a:bodyPr>
          <a:lstStyle/>
          <a:p>
            <a:pPr marL="285750" indent="-285750">
              <a:buFont typeface="Arial" panose="020B0604020202020204" pitchFamily="34" charset="0"/>
              <a:buChar char="•"/>
            </a:pPr>
            <a:r>
              <a:rPr lang="en-US" dirty="0">
                <a:highlight>
                  <a:srgbClr val="C0C0C0"/>
                </a:highlight>
              </a:rPr>
              <a:t>The purpose of this assignment is to determine what makes a successful hotel.</a:t>
            </a:r>
          </a:p>
          <a:p>
            <a:pPr marL="285750" indent="-285750">
              <a:buFont typeface="Arial" panose="020B0604020202020204" pitchFamily="34" charset="0"/>
              <a:buChar char="•"/>
            </a:pPr>
            <a:r>
              <a:rPr lang="en-US" dirty="0">
                <a:highlight>
                  <a:srgbClr val="C0C0C0"/>
                </a:highlight>
              </a:rPr>
              <a:t>For this assignment we would base this measure of success on how well a hotel is rated on TripAdvisor.</a:t>
            </a:r>
          </a:p>
          <a:p>
            <a:pPr marL="742950" lvl="1" indent="-285750">
              <a:buFont typeface="Arial" panose="020B0604020202020204" pitchFamily="34" charset="0"/>
              <a:buChar char="•"/>
            </a:pPr>
            <a:r>
              <a:rPr lang="en-US" dirty="0">
                <a:highlight>
                  <a:srgbClr val="C0C0C0"/>
                </a:highlight>
              </a:rPr>
              <a:t>We will be looking at variables such as the hotel guest’s details, and the amenities that the hotels provide, and observe how that will influence a hotel’s review score.</a:t>
            </a:r>
          </a:p>
        </p:txBody>
      </p:sp>
    </p:spTree>
    <p:extLst>
      <p:ext uri="{BB962C8B-B14F-4D97-AF65-F5344CB8AC3E}">
        <p14:creationId xmlns:p14="http://schemas.microsoft.com/office/powerpoint/2010/main" val="389851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558AC9DE-A493-9DEE-5E4F-6857A1DA2EC3}"/>
              </a:ext>
            </a:extLst>
          </p:cNvPr>
          <p:cNvPicPr>
            <a:picLocks noGrp="1" noChangeAspect="1"/>
          </p:cNvPicPr>
          <p:nvPr>
            <p:ph type="pic" sz="quarter" idx="13"/>
          </p:nvPr>
        </p:nvPicPr>
        <p:blipFill>
          <a:blip r:embed="rId3"/>
          <a:srcRect t="7771" b="7771"/>
          <a:stretch>
            <a:fillRect/>
          </a:stretch>
        </p:blipFill>
        <p:spPr/>
      </p:pic>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p:txBody>
          <a:bodyPr/>
          <a:lstStyle/>
          <a:p>
            <a:r>
              <a:rPr lang="en-US" dirty="0"/>
              <a:t>VERY PERI</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p:txBody>
          <a:bodyPr/>
          <a:lstStyle/>
          <a:p>
            <a:r>
              <a:rPr lang="en-US" dirty="0"/>
              <a:t>Introducing the Pantone Color of the Year 2022. PANTONE 17-3938 Very Peri is a dynamic hue that blends the faithfulness and constancy of blue with the energy and excitement of red. </a:t>
            </a:r>
          </a:p>
          <a:p>
            <a:r>
              <a:rPr lang="en-US" dirty="0"/>
              <a:t> </a:t>
            </a:r>
          </a:p>
          <a:p>
            <a:r>
              <a:rPr lang="en-US" dirty="0"/>
              <a:t>The four color palettes in this template feature Very Peri to help you express your ideas and convey the right mood. Read on to learn how to use these colors in any presentation.</a:t>
            </a:r>
          </a:p>
        </p:txBody>
      </p:sp>
      <p:pic>
        <p:nvPicPr>
          <p:cNvPr id="7" name="Picture 6" descr="Color swatch of very peri">
            <a:extLst>
              <a:ext uri="{FF2B5EF4-FFF2-40B4-BE49-F238E27FC236}">
                <a16:creationId xmlns:a16="http://schemas.microsoft.com/office/drawing/2014/main" id="{4EE36BF8-E980-469A-814D-E91B4A9AAE46}"/>
              </a:ext>
            </a:extLst>
          </p:cNvPr>
          <p:cNvPicPr>
            <a:picLocks noChangeAspect="1"/>
          </p:cNvPicPr>
          <p:nvPr/>
        </p:nvPicPr>
        <p:blipFill>
          <a:blip r:embed="rId4"/>
          <a:stretch>
            <a:fillRect/>
          </a:stretch>
        </p:blipFill>
        <p:spPr>
          <a:xfrm>
            <a:off x="718453" y="2432654"/>
            <a:ext cx="2144490" cy="2882194"/>
          </a:xfrm>
          <a:prstGeom prst="rect">
            <a:avLst/>
          </a:prstGeom>
        </p:spPr>
      </p:pic>
      <p:sp>
        <p:nvSpPr>
          <p:cNvPr id="16" name="TextBox 15">
            <a:extLst>
              <a:ext uri="{FF2B5EF4-FFF2-40B4-BE49-F238E27FC236}">
                <a16:creationId xmlns:a16="http://schemas.microsoft.com/office/drawing/2014/main" id="{090BA71F-D17A-DD26-FF2C-D65E7E2B6050}"/>
              </a:ext>
            </a:extLst>
          </p:cNvPr>
          <p:cNvSpPr txBox="1"/>
          <p:nvPr/>
        </p:nvSpPr>
        <p:spPr>
          <a:xfrm>
            <a:off x="296466" y="431622"/>
            <a:ext cx="6172200" cy="646331"/>
          </a:xfrm>
          <a:prstGeom prst="rect">
            <a:avLst/>
          </a:prstGeom>
          <a:noFill/>
        </p:spPr>
        <p:txBody>
          <a:bodyPr wrap="square">
            <a:spAutoFit/>
          </a:bodyPr>
          <a:lstStyle/>
          <a:p>
            <a:r>
              <a:rPr lang="en-US" sz="3600" dirty="0">
                <a:highlight>
                  <a:srgbClr val="C0C0C0"/>
                </a:highlight>
              </a:rPr>
              <a:t>DATASET</a:t>
            </a:r>
            <a:endParaRPr lang="en-US" sz="3600" dirty="0"/>
          </a:p>
        </p:txBody>
      </p:sp>
      <p:sp>
        <p:nvSpPr>
          <p:cNvPr id="17" name="TextBox 16">
            <a:extLst>
              <a:ext uri="{FF2B5EF4-FFF2-40B4-BE49-F238E27FC236}">
                <a16:creationId xmlns:a16="http://schemas.microsoft.com/office/drawing/2014/main" id="{CD95564F-D356-E319-5C76-1932D42530D1}"/>
              </a:ext>
            </a:extLst>
          </p:cNvPr>
          <p:cNvSpPr txBox="1"/>
          <p:nvPr/>
        </p:nvSpPr>
        <p:spPr>
          <a:xfrm>
            <a:off x="163035" y="1308945"/>
            <a:ext cx="11177081" cy="1200329"/>
          </a:xfrm>
          <a:prstGeom prst="rect">
            <a:avLst/>
          </a:prstGeom>
          <a:noFill/>
        </p:spPr>
        <p:txBody>
          <a:bodyPr wrap="square" rtlCol="0">
            <a:spAutoFit/>
          </a:bodyPr>
          <a:lstStyle/>
          <a:p>
            <a:pPr marL="285750" indent="-285750">
              <a:buFont typeface="Arial" panose="020B0604020202020204" pitchFamily="34" charset="0"/>
              <a:buChar char="•"/>
            </a:pPr>
            <a:r>
              <a:rPr lang="en-US" dirty="0">
                <a:highlight>
                  <a:srgbClr val="C0C0C0"/>
                </a:highlight>
              </a:rPr>
              <a:t>The dataset used for this assignment is obtained from UCI [1].</a:t>
            </a:r>
          </a:p>
          <a:p>
            <a:pPr marL="285750" indent="-285750">
              <a:buFont typeface="Arial" panose="020B0604020202020204" pitchFamily="34" charset="0"/>
              <a:buChar char="•"/>
            </a:pPr>
            <a:r>
              <a:rPr lang="en-US" dirty="0">
                <a:highlight>
                  <a:srgbClr val="C0C0C0"/>
                </a:highlight>
              </a:rPr>
              <a:t>It contains 24 TripAdvisor ratings for 21 hotels each in Las Vegas </a:t>
            </a:r>
          </a:p>
          <a:p>
            <a:pPr marL="742950" lvl="1" indent="-285750">
              <a:buFont typeface="Arial" panose="020B0604020202020204" pitchFamily="34" charset="0"/>
              <a:buChar char="•"/>
            </a:pPr>
            <a:r>
              <a:rPr lang="en-US" dirty="0">
                <a:highlight>
                  <a:srgbClr val="C0C0C0"/>
                </a:highlight>
              </a:rPr>
              <a:t>We will be looking at variables such as the hotel guest’s details, and the amenities that the hotels provide, and observe how that will influence a hotel’s review score.</a:t>
            </a:r>
          </a:p>
        </p:txBody>
      </p:sp>
      <p:sp>
        <p:nvSpPr>
          <p:cNvPr id="2" name="TextBox 1">
            <a:extLst>
              <a:ext uri="{FF2B5EF4-FFF2-40B4-BE49-F238E27FC236}">
                <a16:creationId xmlns:a16="http://schemas.microsoft.com/office/drawing/2014/main" id="{CC06C0AE-7E50-970C-F938-EB84136927E3}"/>
              </a:ext>
            </a:extLst>
          </p:cNvPr>
          <p:cNvSpPr txBox="1"/>
          <p:nvPr/>
        </p:nvSpPr>
        <p:spPr>
          <a:xfrm>
            <a:off x="163035" y="2492168"/>
            <a:ext cx="11506428" cy="4247317"/>
          </a:xfrm>
          <a:prstGeom prst="rect">
            <a:avLst/>
          </a:prstGeom>
          <a:noFill/>
        </p:spPr>
        <p:txBody>
          <a:bodyPr wrap="square" rtlCol="0">
            <a:spAutoFit/>
          </a:bodyPr>
          <a:lstStyle/>
          <a:p>
            <a:r>
              <a:rPr lang="en-US" dirty="0">
                <a:highlight>
                  <a:srgbClr val="C0C0C0"/>
                </a:highlight>
              </a:rPr>
              <a:t>Attributes:</a:t>
            </a:r>
          </a:p>
          <a:p>
            <a:r>
              <a:rPr lang="en-US" dirty="0">
                <a:highlight>
                  <a:srgbClr val="C0C0C0"/>
                </a:highlight>
              </a:rPr>
              <a:t>User country – Where the reviewer originates from</a:t>
            </a:r>
          </a:p>
          <a:p>
            <a:r>
              <a:rPr lang="en-US" dirty="0">
                <a:highlight>
                  <a:srgbClr val="C0C0C0"/>
                </a:highlight>
              </a:rPr>
              <a:t>Nr. Reviews – How many reviews the reviewer has written on TripAdvisor</a:t>
            </a:r>
          </a:p>
          <a:p>
            <a:r>
              <a:rPr lang="en-US" dirty="0">
                <a:highlight>
                  <a:srgbClr val="C0C0C0"/>
                </a:highlight>
              </a:rPr>
              <a:t>Nr. Hotel Reviews – How many hotel reviews the reviewer has written on TripAdvisor</a:t>
            </a:r>
          </a:p>
          <a:p>
            <a:r>
              <a:rPr lang="en-US" dirty="0">
                <a:highlight>
                  <a:srgbClr val="C0C0C0"/>
                </a:highlight>
              </a:rPr>
              <a:t>Helpful Votes – How many “likes” the review received</a:t>
            </a:r>
          </a:p>
          <a:p>
            <a:r>
              <a:rPr lang="en-US" dirty="0">
                <a:highlight>
                  <a:srgbClr val="C0C0C0"/>
                </a:highlight>
              </a:rPr>
              <a:t>Traveler Type – Type of trip (family, business)</a:t>
            </a:r>
          </a:p>
          <a:p>
            <a:r>
              <a:rPr lang="en-US" dirty="0">
                <a:highlight>
                  <a:srgbClr val="C0C0C0"/>
                </a:highlight>
              </a:rPr>
              <a:t>Pool – Has Pool</a:t>
            </a:r>
          </a:p>
          <a:p>
            <a:r>
              <a:rPr lang="en-US" dirty="0">
                <a:highlight>
                  <a:srgbClr val="C0C0C0"/>
                </a:highlight>
              </a:rPr>
              <a:t>Tennis Court – Has tennis court</a:t>
            </a:r>
          </a:p>
          <a:p>
            <a:r>
              <a:rPr lang="en-US" dirty="0">
                <a:highlight>
                  <a:srgbClr val="C0C0C0"/>
                </a:highlight>
              </a:rPr>
              <a:t>Spa - Has spa</a:t>
            </a:r>
          </a:p>
          <a:p>
            <a:r>
              <a:rPr lang="en-US" dirty="0">
                <a:highlight>
                  <a:srgbClr val="C0C0C0"/>
                </a:highlight>
              </a:rPr>
              <a:t>Casino - Has casino</a:t>
            </a:r>
          </a:p>
          <a:p>
            <a:r>
              <a:rPr lang="en-US" dirty="0">
                <a:highlight>
                  <a:srgbClr val="C0C0C0"/>
                </a:highlight>
              </a:rPr>
              <a:t>Free Internet – Has Free Internet</a:t>
            </a:r>
          </a:p>
          <a:p>
            <a:r>
              <a:rPr lang="en-US" dirty="0">
                <a:highlight>
                  <a:srgbClr val="C0C0C0"/>
                </a:highlight>
              </a:rPr>
              <a:t>Hotel Name – Name of Hotel</a:t>
            </a:r>
          </a:p>
          <a:p>
            <a:r>
              <a:rPr lang="en-US" dirty="0">
                <a:highlight>
                  <a:srgbClr val="C0C0C0"/>
                </a:highlight>
              </a:rPr>
              <a:t>Hotel Stars – How many stars the hotel has</a:t>
            </a:r>
          </a:p>
          <a:p>
            <a:r>
              <a:rPr lang="en-US" dirty="0">
                <a:highlight>
                  <a:srgbClr val="C0C0C0"/>
                </a:highlight>
              </a:rPr>
              <a:t>Nr. Rooms – Number of rooms in a hotel</a:t>
            </a:r>
          </a:p>
          <a:p>
            <a:r>
              <a:rPr lang="en-US" dirty="0">
                <a:highlight>
                  <a:srgbClr val="C0C0C0"/>
                </a:highlight>
              </a:rPr>
              <a:t>Member Years – How long the reviewer has been a member</a:t>
            </a:r>
          </a:p>
        </p:txBody>
      </p:sp>
    </p:spTree>
    <p:extLst>
      <p:ext uri="{BB962C8B-B14F-4D97-AF65-F5344CB8AC3E}">
        <p14:creationId xmlns:p14="http://schemas.microsoft.com/office/powerpoint/2010/main" val="3499144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17D8602F-C59F-E77C-16F2-D85F9D43F037}"/>
              </a:ext>
            </a:extLst>
          </p:cNvPr>
          <p:cNvPicPr>
            <a:picLocks noGrp="1" noChangeAspect="1"/>
          </p:cNvPicPr>
          <p:nvPr>
            <p:ph type="pic" sz="quarter" idx="13"/>
          </p:nvPr>
        </p:nvPicPr>
        <p:blipFill>
          <a:blip r:embed="rId2"/>
          <a:srcRect/>
          <a:stretch>
            <a:fillRect/>
          </a:stretch>
        </p:blipFill>
        <p:spPr/>
      </p:pic>
      <p:sp>
        <p:nvSpPr>
          <p:cNvPr id="3" name="Title 2">
            <a:extLst>
              <a:ext uri="{FF2B5EF4-FFF2-40B4-BE49-F238E27FC236}">
                <a16:creationId xmlns:a16="http://schemas.microsoft.com/office/drawing/2014/main" id="{25E03FE4-81FE-0CB2-DC68-8BEBB02A97D9}"/>
              </a:ext>
            </a:extLst>
          </p:cNvPr>
          <p:cNvSpPr>
            <a:spLocks noGrp="1"/>
          </p:cNvSpPr>
          <p:nvPr>
            <p:ph type="title"/>
          </p:nvPr>
        </p:nvSpPr>
        <p:spPr/>
        <p:txBody>
          <a:bodyPr/>
          <a:lstStyle/>
          <a:p>
            <a:r>
              <a:rPr lang="en-US" dirty="0">
                <a:highlight>
                  <a:srgbClr val="C0C0C0"/>
                </a:highlight>
              </a:rPr>
              <a:t>How we would measure it</a:t>
            </a:r>
          </a:p>
        </p:txBody>
      </p:sp>
      <p:sp>
        <p:nvSpPr>
          <p:cNvPr id="4" name="Text Placeholder 3">
            <a:extLst>
              <a:ext uri="{FF2B5EF4-FFF2-40B4-BE49-F238E27FC236}">
                <a16:creationId xmlns:a16="http://schemas.microsoft.com/office/drawing/2014/main" id="{50189D09-A5C9-C341-B61A-8CC366356D70}"/>
              </a:ext>
            </a:extLst>
          </p:cNvPr>
          <p:cNvSpPr>
            <a:spLocks noGrp="1"/>
          </p:cNvSpPr>
          <p:nvPr>
            <p:ph type="body" sz="quarter" idx="14"/>
          </p:nvPr>
        </p:nvSpPr>
        <p:spPr>
          <a:xfrm>
            <a:off x="3428999" y="2240280"/>
            <a:ext cx="7174149" cy="4197096"/>
          </a:xfrm>
        </p:spPr>
        <p:txBody>
          <a:bodyPr/>
          <a:lstStyle/>
          <a:p>
            <a:r>
              <a:rPr lang="en-US" dirty="0">
                <a:highlight>
                  <a:srgbClr val="C0C0C0"/>
                </a:highlight>
              </a:rPr>
              <a:t>We would take every score and multiply it by the amount of “helpful votes” it received, we would then use this as the final score.</a:t>
            </a:r>
          </a:p>
          <a:p>
            <a:r>
              <a:rPr lang="en-US" dirty="0">
                <a:highlight>
                  <a:srgbClr val="C0C0C0"/>
                </a:highlight>
              </a:rPr>
              <a:t>	For every vote, is another user that also believes that the hotel is worthy of said score.</a:t>
            </a:r>
          </a:p>
        </p:txBody>
      </p:sp>
    </p:spTree>
    <p:extLst>
      <p:ext uri="{BB962C8B-B14F-4D97-AF65-F5344CB8AC3E}">
        <p14:creationId xmlns:p14="http://schemas.microsoft.com/office/powerpoint/2010/main" val="3089652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1968FC67-B917-A460-B4CD-C54ECF2BA311}"/>
              </a:ext>
            </a:extLst>
          </p:cNvPr>
          <p:cNvPicPr>
            <a:picLocks noGrp="1" noChangeAspect="1"/>
          </p:cNvPicPr>
          <p:nvPr>
            <p:ph type="pic" sz="quarter" idx="13"/>
          </p:nvPr>
        </p:nvPicPr>
        <p:blipFill>
          <a:blip r:embed="rId2"/>
          <a:srcRect l="6" r="6"/>
          <a:stretch>
            <a:fillRect/>
          </a:stretch>
        </p:blipFill>
        <p:spPr/>
      </p:pic>
      <p:sp>
        <p:nvSpPr>
          <p:cNvPr id="6" name="Title 5">
            <a:extLst>
              <a:ext uri="{FF2B5EF4-FFF2-40B4-BE49-F238E27FC236}">
                <a16:creationId xmlns:a16="http://schemas.microsoft.com/office/drawing/2014/main" id="{D19DDBFA-8763-03F5-E0A1-CB47CB3D9058}"/>
              </a:ext>
            </a:extLst>
          </p:cNvPr>
          <p:cNvSpPr>
            <a:spLocks noGrp="1"/>
          </p:cNvSpPr>
          <p:nvPr>
            <p:ph type="title"/>
          </p:nvPr>
        </p:nvSpPr>
        <p:spPr>
          <a:xfrm>
            <a:off x="301556" y="758757"/>
            <a:ext cx="11174819" cy="903767"/>
          </a:xfrm>
        </p:spPr>
        <p:txBody>
          <a:bodyPr/>
          <a:lstStyle/>
          <a:p>
            <a:r>
              <a:rPr lang="en-US" dirty="0">
                <a:highlight>
                  <a:srgbClr val="C0C0C0"/>
                </a:highlight>
              </a:rPr>
              <a:t>Data </a:t>
            </a:r>
            <a:r>
              <a:rPr lang="en-US" dirty="0" err="1">
                <a:highlight>
                  <a:srgbClr val="C0C0C0"/>
                </a:highlight>
              </a:rPr>
              <a:t>EXploration</a:t>
            </a:r>
            <a:endParaRPr lang="en-US" dirty="0">
              <a:highlight>
                <a:srgbClr val="C0C0C0"/>
              </a:highlight>
            </a:endParaRPr>
          </a:p>
        </p:txBody>
      </p:sp>
      <p:sp>
        <p:nvSpPr>
          <p:cNvPr id="8" name="Text Placeholder 7">
            <a:extLst>
              <a:ext uri="{FF2B5EF4-FFF2-40B4-BE49-F238E27FC236}">
                <a16:creationId xmlns:a16="http://schemas.microsoft.com/office/drawing/2014/main" id="{26FC875B-BC98-200E-8CFD-A38C756B657E}"/>
              </a:ext>
            </a:extLst>
          </p:cNvPr>
          <p:cNvSpPr>
            <a:spLocks noGrp="1"/>
          </p:cNvSpPr>
          <p:nvPr>
            <p:ph type="body" sz="quarter" idx="14"/>
          </p:nvPr>
        </p:nvSpPr>
        <p:spPr>
          <a:xfrm>
            <a:off x="374515" y="1662524"/>
            <a:ext cx="8847306" cy="4197096"/>
          </a:xfrm>
        </p:spPr>
        <p:txBody>
          <a:bodyPr/>
          <a:lstStyle/>
          <a:p>
            <a:pPr marL="285750" indent="-285750">
              <a:buFontTx/>
              <a:buChar char="-"/>
            </a:pPr>
            <a:r>
              <a:rPr lang="en-US" dirty="0">
                <a:highlight>
                  <a:srgbClr val="C0C0C0"/>
                </a:highlight>
              </a:rPr>
              <a:t>There are a total of 504 reviews in the dataset (24 reviews for every 21 hotels.</a:t>
            </a:r>
          </a:p>
          <a:p>
            <a:pPr marL="285750" indent="-285750">
              <a:buFontTx/>
              <a:buChar char="-"/>
            </a:pPr>
            <a:r>
              <a:rPr lang="en-US" dirty="0">
                <a:highlight>
                  <a:srgbClr val="C0C0C0"/>
                </a:highlight>
              </a:rPr>
              <a:t>Most reviewers originate from the USA🇺🇸 (217 reviews), followed by UK🇬🇧 (72 reviews) and Canada🇨🇦 (65 reviews)</a:t>
            </a:r>
          </a:p>
          <a:p>
            <a:pPr marL="285750" indent="-285750">
              <a:buFontTx/>
              <a:buChar char="-"/>
            </a:pPr>
            <a:r>
              <a:rPr lang="en-US" dirty="0">
                <a:highlight>
                  <a:srgbClr val="C0C0C0"/>
                </a:highlight>
              </a:rPr>
              <a:t>There seems to be disproportionately more couple trips.</a:t>
            </a:r>
          </a:p>
          <a:p>
            <a:pPr marL="285750" indent="-285750">
              <a:buFontTx/>
              <a:buChar char="-"/>
            </a:pPr>
            <a:r>
              <a:rPr lang="en-US" dirty="0">
                <a:highlight>
                  <a:srgbClr val="C0C0C0"/>
                </a:highlight>
              </a:rPr>
              <a:t>Most reviewers are new (barely any other reviews)</a:t>
            </a:r>
          </a:p>
          <a:p>
            <a:pPr marL="285750" indent="-285750">
              <a:buFontTx/>
              <a:buChar char="-"/>
            </a:pPr>
            <a:r>
              <a:rPr lang="en-US" dirty="0">
                <a:highlight>
                  <a:srgbClr val="C0C0C0"/>
                </a:highlight>
              </a:rPr>
              <a:t>Most hotels have a pool, gym, spa, casino, and free internet</a:t>
            </a:r>
          </a:p>
          <a:p>
            <a:pPr marL="285750" indent="-285750">
              <a:buFontTx/>
              <a:buChar char="-"/>
            </a:pPr>
            <a:r>
              <a:rPr lang="en-US" dirty="0">
                <a:highlight>
                  <a:srgbClr val="C0C0C0"/>
                </a:highlight>
              </a:rPr>
              <a:t>Only some hotels have a tennis court</a:t>
            </a:r>
          </a:p>
          <a:p>
            <a:pPr marL="285750" indent="-285750">
              <a:buFontTx/>
              <a:buChar char="-"/>
            </a:pPr>
            <a:r>
              <a:rPr lang="en-US" dirty="0">
                <a:highlight>
                  <a:srgbClr val="C0C0C0"/>
                </a:highlight>
              </a:rPr>
              <a:t>The shape of the distribution of score is left skewed, but right</a:t>
            </a:r>
          </a:p>
          <a:p>
            <a:pPr marL="285750" indent="-285750">
              <a:buFontTx/>
              <a:buChar char="-"/>
            </a:pPr>
            <a:r>
              <a:rPr lang="en-US" dirty="0">
                <a:highlight>
                  <a:srgbClr val="C0C0C0"/>
                </a:highlight>
              </a:rPr>
              <a:t>Skewed once adjusted for the number of helpful votes. </a:t>
            </a:r>
          </a:p>
          <a:p>
            <a:pPr marL="285750" indent="-285750">
              <a:buFontTx/>
              <a:buChar char="-"/>
            </a:pPr>
            <a:endParaRPr lang="en-US" dirty="0">
              <a:highlight>
                <a:srgbClr val="C0C0C0"/>
              </a:highlight>
            </a:endParaRPr>
          </a:p>
        </p:txBody>
      </p:sp>
      <p:sp>
        <p:nvSpPr>
          <p:cNvPr id="9" name="Text Placeholder 8">
            <a:extLst>
              <a:ext uri="{FF2B5EF4-FFF2-40B4-BE49-F238E27FC236}">
                <a16:creationId xmlns:a16="http://schemas.microsoft.com/office/drawing/2014/main" id="{598648FE-6613-8318-DFA5-F6DDBD1F8ED3}"/>
              </a:ext>
            </a:extLst>
          </p:cNvPr>
          <p:cNvSpPr>
            <a:spLocks noGrp="1"/>
          </p:cNvSpPr>
          <p:nvPr>
            <p:ph type="body" sz="quarter" idx="15"/>
          </p:nvPr>
        </p:nvSpPr>
        <p:spPr>
          <a:xfrm flipH="1" flipV="1">
            <a:off x="-1079770" y="5768501"/>
            <a:ext cx="705255" cy="486382"/>
          </a:xfrm>
        </p:spPr>
        <p:txBody>
          <a:bodyPr/>
          <a:lstStyle/>
          <a:p>
            <a:endParaRPr lang="en-US" dirty="0"/>
          </a:p>
        </p:txBody>
      </p:sp>
      <p:pic>
        <p:nvPicPr>
          <p:cNvPr id="14" name="Picture 13">
            <a:extLst>
              <a:ext uri="{FF2B5EF4-FFF2-40B4-BE49-F238E27FC236}">
                <a16:creationId xmlns:a16="http://schemas.microsoft.com/office/drawing/2014/main" id="{BA46B57E-4B12-C602-6827-233E3C9D798D}"/>
              </a:ext>
            </a:extLst>
          </p:cNvPr>
          <p:cNvPicPr>
            <a:picLocks noChangeAspect="1"/>
          </p:cNvPicPr>
          <p:nvPr/>
        </p:nvPicPr>
        <p:blipFill>
          <a:blip r:embed="rId3"/>
          <a:stretch>
            <a:fillRect/>
          </a:stretch>
        </p:blipFill>
        <p:spPr>
          <a:xfrm>
            <a:off x="7247106" y="2441678"/>
            <a:ext cx="4570379" cy="4416321"/>
          </a:xfrm>
          <a:prstGeom prst="rect">
            <a:avLst/>
          </a:prstGeom>
        </p:spPr>
      </p:pic>
    </p:spTree>
    <p:extLst>
      <p:ext uri="{BB962C8B-B14F-4D97-AF65-F5344CB8AC3E}">
        <p14:creationId xmlns:p14="http://schemas.microsoft.com/office/powerpoint/2010/main" val="10080697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0ABEA-D4F3-3AE3-CEA5-219B5641B57D}"/>
              </a:ext>
            </a:extLst>
          </p:cNvPr>
          <p:cNvSpPr>
            <a:spLocks noGrp="1"/>
          </p:cNvSpPr>
          <p:nvPr>
            <p:ph type="title"/>
          </p:nvPr>
        </p:nvSpPr>
        <p:spPr/>
        <p:txBody>
          <a:bodyPr/>
          <a:lstStyle/>
          <a:p>
            <a:r>
              <a:rPr lang="en-US" dirty="0"/>
              <a:t>Results of correlation</a:t>
            </a:r>
          </a:p>
        </p:txBody>
      </p:sp>
      <p:sp>
        <p:nvSpPr>
          <p:cNvPr id="3" name="Content Placeholder 2">
            <a:extLst>
              <a:ext uri="{FF2B5EF4-FFF2-40B4-BE49-F238E27FC236}">
                <a16:creationId xmlns:a16="http://schemas.microsoft.com/office/drawing/2014/main" id="{34C6E4BF-DC20-6F1D-34AB-824A65E83FBB}"/>
              </a:ext>
            </a:extLst>
          </p:cNvPr>
          <p:cNvSpPr>
            <a:spLocks noGrp="1"/>
          </p:cNvSpPr>
          <p:nvPr>
            <p:ph idx="1"/>
          </p:nvPr>
        </p:nvSpPr>
        <p:spPr>
          <a:xfrm>
            <a:off x="5118447" y="3503397"/>
            <a:ext cx="6690932" cy="2548410"/>
          </a:xfrm>
        </p:spPr>
        <p:txBody>
          <a:bodyPr>
            <a:normAutofit fontScale="70000" lnSpcReduction="20000"/>
          </a:bodyPr>
          <a:lstStyle/>
          <a:p>
            <a:r>
              <a:rPr lang="en-US" dirty="0"/>
              <a:t>The guest has a greater impact on the score of a rating than any amenities the hotel provides.</a:t>
            </a:r>
          </a:p>
          <a:p>
            <a:pPr lvl="1"/>
            <a:r>
              <a:rPr lang="en-US" dirty="0"/>
              <a:t>This includes how many reviews they have written (with a greater emphasis on hotel specific reviews), and how long the user has been a reviewer on TripAdvisor.</a:t>
            </a:r>
          </a:p>
          <a:p>
            <a:pPr lvl="1"/>
            <a:r>
              <a:rPr lang="en-US" dirty="0"/>
              <a:t>People on business trips also seem to leave higher reviews, while people on family trips tend to leave lower reviews.</a:t>
            </a:r>
          </a:p>
          <a:p>
            <a:pPr lvl="2"/>
            <a:r>
              <a:rPr lang="en-US" dirty="0"/>
              <a:t>The amenities that generate the best ratings are pool, tennis court, and free internet</a:t>
            </a:r>
          </a:p>
          <a:p>
            <a:pPr lvl="2"/>
            <a:r>
              <a:rPr lang="en-US" dirty="0"/>
              <a:t>Hotels with spas, gyms, and casinos tend to receive lower ratings</a:t>
            </a:r>
          </a:p>
          <a:p>
            <a:pPr lvl="2"/>
            <a:r>
              <a:rPr lang="en-US" dirty="0"/>
              <a:t>The amount of star a hotel has while having an affect, barely correlates to the adjusted score</a:t>
            </a:r>
          </a:p>
          <a:p>
            <a:pPr lvl="2"/>
            <a:r>
              <a:rPr lang="en-US" dirty="0"/>
              <a:t>Smaller hotels seems to have better reviews</a:t>
            </a:r>
          </a:p>
        </p:txBody>
      </p:sp>
      <p:pic>
        <p:nvPicPr>
          <p:cNvPr id="7" name="Picture 6">
            <a:extLst>
              <a:ext uri="{FF2B5EF4-FFF2-40B4-BE49-F238E27FC236}">
                <a16:creationId xmlns:a16="http://schemas.microsoft.com/office/drawing/2014/main" id="{58C8FA4B-F66A-6738-7CA4-E3FE75F5F6A1}"/>
              </a:ext>
            </a:extLst>
          </p:cNvPr>
          <p:cNvPicPr>
            <a:picLocks noChangeAspect="1"/>
          </p:cNvPicPr>
          <p:nvPr/>
        </p:nvPicPr>
        <p:blipFill>
          <a:blip r:embed="rId2"/>
          <a:stretch>
            <a:fillRect/>
          </a:stretch>
        </p:blipFill>
        <p:spPr>
          <a:xfrm>
            <a:off x="5118447" y="267106"/>
            <a:ext cx="3188974" cy="2457078"/>
          </a:xfrm>
          <a:prstGeom prst="rect">
            <a:avLst/>
          </a:prstGeom>
        </p:spPr>
      </p:pic>
      <p:pic>
        <p:nvPicPr>
          <p:cNvPr id="9" name="Picture 8">
            <a:extLst>
              <a:ext uri="{FF2B5EF4-FFF2-40B4-BE49-F238E27FC236}">
                <a16:creationId xmlns:a16="http://schemas.microsoft.com/office/drawing/2014/main" id="{865C76AD-7815-FFC1-4CF5-2C38FD0F9395}"/>
              </a:ext>
            </a:extLst>
          </p:cNvPr>
          <p:cNvPicPr>
            <a:picLocks noChangeAspect="1"/>
          </p:cNvPicPr>
          <p:nvPr/>
        </p:nvPicPr>
        <p:blipFill>
          <a:blip r:embed="rId3"/>
          <a:stretch>
            <a:fillRect/>
          </a:stretch>
        </p:blipFill>
        <p:spPr>
          <a:xfrm>
            <a:off x="8393370" y="344116"/>
            <a:ext cx="2170868" cy="2548410"/>
          </a:xfrm>
          <a:prstGeom prst="rect">
            <a:avLst/>
          </a:prstGeom>
        </p:spPr>
      </p:pic>
    </p:spTree>
    <p:extLst>
      <p:ext uri="{BB962C8B-B14F-4D97-AF65-F5344CB8AC3E}">
        <p14:creationId xmlns:p14="http://schemas.microsoft.com/office/powerpoint/2010/main" val="2730137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4D924-1A8E-3DAB-6C7F-567B8FF792F5}"/>
              </a:ext>
            </a:extLst>
          </p:cNvPr>
          <p:cNvSpPr>
            <a:spLocks noGrp="1"/>
          </p:cNvSpPr>
          <p:nvPr>
            <p:ph type="title"/>
          </p:nvPr>
        </p:nvSpPr>
        <p:spPr/>
        <p:txBody>
          <a:bodyPr/>
          <a:lstStyle/>
          <a:p>
            <a:r>
              <a:rPr lang="en-US" dirty="0"/>
              <a:t>Linear Regression</a:t>
            </a:r>
          </a:p>
        </p:txBody>
      </p:sp>
      <p:sp>
        <p:nvSpPr>
          <p:cNvPr id="3" name="Content Placeholder 2">
            <a:extLst>
              <a:ext uri="{FF2B5EF4-FFF2-40B4-BE49-F238E27FC236}">
                <a16:creationId xmlns:a16="http://schemas.microsoft.com/office/drawing/2014/main" id="{881AABA5-5754-5289-C7DB-CA4703FFA5EE}"/>
              </a:ext>
            </a:extLst>
          </p:cNvPr>
          <p:cNvSpPr>
            <a:spLocks noGrp="1"/>
          </p:cNvSpPr>
          <p:nvPr>
            <p:ph idx="1"/>
          </p:nvPr>
        </p:nvSpPr>
        <p:spPr/>
        <p:txBody>
          <a:bodyPr>
            <a:normAutofit/>
          </a:bodyPr>
          <a:lstStyle/>
          <a:p>
            <a:r>
              <a:rPr lang="en-US" dirty="0"/>
              <a:t>Adjusted Score = -205.786 + 1.188 (Nr. Reviews) + 3.908 (Nr. Hotel Review) + 12.178 (Friends Trip) -12.351 (Business Trip) – 7.478 (Business Trip) - 4.411 (Family Trip) + 12.061 (Solo Trip) + 31.119 (Couple Trip) + 22.717 (Pool) + 31.695 (Gym) - 44.355 (Tennis court) + 46.342 (Spa) + 32.170 (Casino) + 32.170 (Free Internet) + 20.516 (Hotel Stars) + 0.00281 (Nr. Rooms)+ 5.850 (Member Years)</a:t>
            </a:r>
          </a:p>
          <a:p>
            <a:r>
              <a:rPr lang="en-US" dirty="0"/>
              <a:t>Accuracy score = 0.671</a:t>
            </a:r>
          </a:p>
        </p:txBody>
      </p:sp>
    </p:spTree>
    <p:extLst>
      <p:ext uri="{BB962C8B-B14F-4D97-AF65-F5344CB8AC3E}">
        <p14:creationId xmlns:p14="http://schemas.microsoft.com/office/powerpoint/2010/main" val="28044605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5DC05-64FA-F90E-A494-1262473908A4}"/>
              </a:ext>
            </a:extLst>
          </p:cNvPr>
          <p:cNvSpPr>
            <a:spLocks noGrp="1"/>
          </p:cNvSpPr>
          <p:nvPr>
            <p:ph type="title"/>
          </p:nvPr>
        </p:nvSpPr>
        <p:spPr/>
        <p:txBody>
          <a:bodyPr/>
          <a:lstStyle/>
          <a:p>
            <a:r>
              <a:rPr lang="en-US" dirty="0"/>
              <a:t>Linear Regression (Train, test)</a:t>
            </a:r>
          </a:p>
        </p:txBody>
      </p:sp>
      <p:sp>
        <p:nvSpPr>
          <p:cNvPr id="3" name="Content Placeholder 2">
            <a:extLst>
              <a:ext uri="{FF2B5EF4-FFF2-40B4-BE49-F238E27FC236}">
                <a16:creationId xmlns:a16="http://schemas.microsoft.com/office/drawing/2014/main" id="{FAC7F59E-52BD-DCBC-916F-7BF23570ABDD}"/>
              </a:ext>
            </a:extLst>
          </p:cNvPr>
          <p:cNvSpPr>
            <a:spLocks noGrp="1"/>
          </p:cNvSpPr>
          <p:nvPr>
            <p:ph idx="1"/>
          </p:nvPr>
        </p:nvSpPr>
        <p:spPr/>
        <p:txBody>
          <a:bodyPr>
            <a:normAutofit/>
          </a:bodyPr>
          <a:lstStyle/>
          <a:p>
            <a:r>
              <a:rPr lang="en-US" dirty="0"/>
              <a:t>Adjusted Score = -179.952 + 1.159 (Nr. Reviews) + 3.988 (Nr. Hotel Review) + 20.324 (Friends Trip) +3.402 (Business Trip) -6.904 (Business Trip) – 16.417 (Family Trip) – 0.404 (Solo Trip) + 57.470 (Couple Trip) – 29.892 (Pool) + 16.879 (Gym) – 44.199 (Tennis court) + 62.997 (Spa) + 70.272 (Casino) + 5.714 (Free Internet) + 5.714 (Hotel Stars) + 0.00688 (Nr. Rooms)+ 7.192(Member Years)</a:t>
            </a:r>
          </a:p>
          <a:p>
            <a:r>
              <a:rPr lang="en-US" dirty="0"/>
              <a:t>Accuracy score = 0.590</a:t>
            </a:r>
          </a:p>
        </p:txBody>
      </p:sp>
    </p:spTree>
    <p:extLst>
      <p:ext uri="{BB962C8B-B14F-4D97-AF65-F5344CB8AC3E}">
        <p14:creationId xmlns:p14="http://schemas.microsoft.com/office/powerpoint/2010/main" val="29809430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4A5A48-6910-DCAC-99E3-48352F38293D}"/>
              </a:ext>
            </a:extLst>
          </p:cNvPr>
          <p:cNvSpPr>
            <a:spLocks noGrp="1"/>
          </p:cNvSpPr>
          <p:nvPr>
            <p:ph type="title"/>
          </p:nvPr>
        </p:nvSpPr>
        <p:spPr/>
        <p:txBody>
          <a:bodyPr/>
          <a:lstStyle/>
          <a:p>
            <a:r>
              <a:rPr lang="en-US" dirty="0"/>
              <a:t>Comparing actual data</a:t>
            </a:r>
          </a:p>
        </p:txBody>
      </p:sp>
      <p:sp>
        <p:nvSpPr>
          <p:cNvPr id="5" name="Content Placeholder 4">
            <a:extLst>
              <a:ext uri="{FF2B5EF4-FFF2-40B4-BE49-F238E27FC236}">
                <a16:creationId xmlns:a16="http://schemas.microsoft.com/office/drawing/2014/main" id="{5A95DE3E-5A5E-6CA3-96BE-58B6D66F7C42}"/>
              </a:ext>
            </a:extLst>
          </p:cNvPr>
          <p:cNvSpPr>
            <a:spLocks noGrp="1"/>
          </p:cNvSpPr>
          <p:nvPr>
            <p:ph sz="half" idx="1"/>
          </p:nvPr>
        </p:nvSpPr>
        <p:spPr/>
        <p:txBody>
          <a:bodyPr>
            <a:normAutofit fontScale="55000" lnSpcReduction="20000"/>
          </a:bodyPr>
          <a:lstStyle/>
          <a:p>
            <a:r>
              <a:rPr lang="en-US" dirty="0"/>
              <a:t>Highest adjusted score = 6051</a:t>
            </a:r>
          </a:p>
          <a:p>
            <a:r>
              <a:rPr lang="en-US" dirty="0"/>
              <a:t>Marriott’s Grand Chateau</a:t>
            </a:r>
          </a:p>
          <a:p>
            <a:pPr lvl="1"/>
            <a:r>
              <a:rPr lang="en-US" dirty="0"/>
              <a:t>Users have accumulated 2161 reviews, 730 hotel reviews</a:t>
            </a:r>
          </a:p>
          <a:p>
            <a:pPr lvl="1"/>
            <a:r>
              <a:rPr lang="en-US" dirty="0"/>
              <a:t>1376 helpful votes</a:t>
            </a:r>
          </a:p>
          <a:p>
            <a:pPr lvl="1"/>
            <a:r>
              <a:rPr lang="en-US" dirty="0"/>
              <a:t>3 friend trips, 6 business trips, 7 family tips, 8 couple trips</a:t>
            </a:r>
          </a:p>
          <a:p>
            <a:pPr lvl="2"/>
            <a:r>
              <a:rPr lang="en-US" dirty="0"/>
              <a:t>Pool</a:t>
            </a:r>
          </a:p>
          <a:p>
            <a:pPr lvl="2"/>
            <a:r>
              <a:rPr lang="en-US" dirty="0"/>
              <a:t>Gym</a:t>
            </a:r>
          </a:p>
          <a:p>
            <a:pPr lvl="2"/>
            <a:r>
              <a:rPr lang="en-US" dirty="0"/>
              <a:t>Casino</a:t>
            </a:r>
          </a:p>
          <a:p>
            <a:pPr lvl="2"/>
            <a:r>
              <a:rPr lang="en-US" dirty="0"/>
              <a:t>Free internet</a:t>
            </a:r>
          </a:p>
          <a:p>
            <a:pPr lvl="2"/>
            <a:r>
              <a:rPr lang="en-US" dirty="0"/>
              <a:t>3.5 star</a:t>
            </a:r>
          </a:p>
          <a:p>
            <a:pPr lvl="2"/>
            <a:r>
              <a:rPr lang="en-US" dirty="0"/>
              <a:t>1228 rooms</a:t>
            </a:r>
          </a:p>
        </p:txBody>
      </p:sp>
      <p:sp>
        <p:nvSpPr>
          <p:cNvPr id="6" name="Content Placeholder 5">
            <a:extLst>
              <a:ext uri="{FF2B5EF4-FFF2-40B4-BE49-F238E27FC236}">
                <a16:creationId xmlns:a16="http://schemas.microsoft.com/office/drawing/2014/main" id="{93ED7A82-46A0-05C5-8DFF-938BBA3DE626}"/>
              </a:ext>
            </a:extLst>
          </p:cNvPr>
          <p:cNvSpPr>
            <a:spLocks noGrp="1"/>
          </p:cNvSpPr>
          <p:nvPr>
            <p:ph sz="half" idx="2"/>
          </p:nvPr>
        </p:nvSpPr>
        <p:spPr/>
        <p:txBody>
          <a:bodyPr>
            <a:normAutofit fontScale="55000" lnSpcReduction="20000"/>
          </a:bodyPr>
          <a:lstStyle/>
          <a:p>
            <a:r>
              <a:rPr lang="en-US" dirty="0"/>
              <a:t>Lowest adjusted score = 1417</a:t>
            </a:r>
          </a:p>
          <a:p>
            <a:r>
              <a:rPr lang="en-US" dirty="0"/>
              <a:t>Circus Circus Hotel &amp; Casino Las Vegas</a:t>
            </a:r>
          </a:p>
          <a:p>
            <a:pPr lvl="1"/>
            <a:r>
              <a:rPr lang="en-US" dirty="0"/>
              <a:t>Users have accumulated 701 reviews, 187 hotel reviews</a:t>
            </a:r>
          </a:p>
          <a:p>
            <a:pPr lvl="1"/>
            <a:r>
              <a:rPr lang="en-US" dirty="0"/>
              <a:t>444 helpful votes</a:t>
            </a:r>
          </a:p>
          <a:p>
            <a:pPr lvl="1"/>
            <a:r>
              <a:rPr lang="en-US" dirty="0"/>
              <a:t>7 friend trips, 1 business trips, 8 family tips, 1 solo trip, 7 couple trips</a:t>
            </a:r>
          </a:p>
          <a:p>
            <a:pPr lvl="2"/>
            <a:r>
              <a:rPr lang="en-US" dirty="0"/>
              <a:t>Gym</a:t>
            </a:r>
          </a:p>
          <a:p>
            <a:pPr lvl="2"/>
            <a:r>
              <a:rPr lang="en-US" dirty="0"/>
              <a:t>Casino</a:t>
            </a:r>
          </a:p>
          <a:p>
            <a:pPr lvl="2"/>
            <a:r>
              <a:rPr lang="en-US" dirty="0"/>
              <a:t>Free internet</a:t>
            </a:r>
          </a:p>
          <a:p>
            <a:pPr lvl="2"/>
            <a:r>
              <a:rPr lang="en-US" dirty="0"/>
              <a:t>3 star</a:t>
            </a:r>
          </a:p>
          <a:p>
            <a:pPr lvl="2"/>
            <a:r>
              <a:rPr lang="en-US" dirty="0"/>
              <a:t>3773 rooms</a:t>
            </a:r>
          </a:p>
          <a:p>
            <a:endParaRPr lang="en-US" dirty="0"/>
          </a:p>
        </p:txBody>
      </p:sp>
    </p:spTree>
    <p:extLst>
      <p:ext uri="{BB962C8B-B14F-4D97-AF65-F5344CB8AC3E}">
        <p14:creationId xmlns:p14="http://schemas.microsoft.com/office/powerpoint/2010/main" val="894643526"/>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10B6F4"/>
      </a:accent1>
      <a:accent2>
        <a:srgbClr val="3C78C3"/>
      </a:accent2>
      <a:accent3>
        <a:srgbClr val="9F52D0"/>
      </a:accent3>
      <a:accent4>
        <a:srgbClr val="D64198"/>
      </a:accent4>
      <a:accent5>
        <a:srgbClr val="DA2228"/>
      </a:accent5>
      <a:accent6>
        <a:srgbClr val="F18318"/>
      </a:accent6>
      <a:hlink>
        <a:srgbClr val="38DDEC"/>
      </a:hlink>
      <a:folHlink>
        <a:srgbClr val="A8DEE8"/>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C0CB9708-C445-4049-9D7F-4C8684E69AF3}"/>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tf66906339_win32</Template>
  <TotalTime>0</TotalTime>
  <Words>1116</Words>
  <Application>Microsoft Macintosh PowerPoint</Application>
  <PresentationFormat>Widescreen</PresentationFormat>
  <Paragraphs>92</Paragraphs>
  <Slides>11</Slides>
  <Notes>3</Notes>
  <HiddenSlides>0</HiddenSlides>
  <MMClips>0</MMClips>
  <ScaleCrop>false</ScaleCrop>
  <HeadingPairs>
    <vt:vector size="6" baseType="variant">
      <vt:variant>
        <vt:lpstr>Fonts Used</vt:lpstr>
      </vt:variant>
      <vt:variant>
        <vt:i4>7</vt:i4>
      </vt:variant>
      <vt:variant>
        <vt:lpstr>Theme</vt:lpstr>
      </vt:variant>
      <vt:variant>
        <vt:i4>5</vt:i4>
      </vt:variant>
      <vt:variant>
        <vt:lpstr>Slide Titles</vt:lpstr>
      </vt:variant>
      <vt:variant>
        <vt:i4>11</vt:i4>
      </vt:variant>
    </vt:vector>
  </HeadingPairs>
  <TitlesOfParts>
    <vt:vector size="23" baseType="lpstr">
      <vt:lpstr>Arial</vt:lpstr>
      <vt:lpstr>Calibri</vt:lpstr>
      <vt:lpstr>Calibri Light</vt:lpstr>
      <vt:lpstr>Rockwell</vt:lpstr>
      <vt:lpstr>Segoe UI</vt:lpstr>
      <vt:lpstr>Segoe UI Light</vt:lpstr>
      <vt:lpstr>Wingdings</vt:lpstr>
      <vt:lpstr>Balancing Act</vt:lpstr>
      <vt:lpstr>Wellspring</vt:lpstr>
      <vt:lpstr>Star of the show</vt:lpstr>
      <vt:lpstr>Amusements</vt:lpstr>
      <vt:lpstr>Atlas</vt:lpstr>
      <vt:lpstr>TRIPADVISOR SCORE PREDICTION</vt:lpstr>
      <vt:lpstr>VERY PERI</vt:lpstr>
      <vt:lpstr>VERY PERI</vt:lpstr>
      <vt:lpstr>How we would measure it</vt:lpstr>
      <vt:lpstr>Data EXploration</vt:lpstr>
      <vt:lpstr>Results of correlation</vt:lpstr>
      <vt:lpstr>Linear Regression</vt:lpstr>
      <vt:lpstr>Linear Regression (Train, test)</vt:lpstr>
      <vt:lpstr>Comparing actual data</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2021-12-08T21:54:28Z</dcterms:created>
  <dcterms:modified xsi:type="dcterms:W3CDTF">2022-05-03T19:44:22Z</dcterms:modified>
</cp:coreProperties>
</file>